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8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6" r:id="rId10"/>
    <p:sldId id="267" r:id="rId11"/>
    <p:sldId id="268" r:id="rId12"/>
    <p:sldId id="269" r:id="rId13"/>
    <p:sldId id="270" r:id="rId14"/>
    <p:sldId id="271" r:id="rId15"/>
  </p:sldIdLst>
  <p:sldSz cx="9144000" cy="5143500" type="screen16x9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8" autoAdjust="0"/>
    <p:restoredTop sz="94671" autoAdjust="0"/>
  </p:normalViewPr>
  <p:slideViewPr>
    <p:cSldViewPr>
      <p:cViewPr varScale="1">
        <p:scale>
          <a:sx n="93" d="100"/>
          <a:sy n="93" d="100"/>
        </p:scale>
        <p:origin x="-726" y="-9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eg>
</file>

<file path=ppt/media/image10.png>
</file>

<file path=ppt/media/image11.png>
</file>

<file path=ppt/media/image12.jpeg>
</file>

<file path=ppt/media/image13.png>
</file>

<file path=ppt/media/image14.jpeg>
</file>

<file path=ppt/media/image15.png>
</file>

<file path=ppt/media/image16.jpeg>
</file>

<file path=ppt/media/image17.png>
</file>

<file path=ppt/media/image18.jpeg>
</file>

<file path=ppt/media/image19.png>
</file>

<file path=ppt/media/image2.jpeg>
</file>

<file path=ppt/media/image20.jpeg>
</file>

<file path=ppt/media/image21.png>
</file>

<file path=ppt/media/image22.png>
</file>

<file path=ppt/media/image23.jpeg>
</file>

<file path=ppt/media/image24.jpeg>
</file>

<file path=ppt/media/image25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15"/>
          <p:cNvGrpSpPr/>
          <p:nvPr/>
        </p:nvGrpSpPr>
        <p:grpSpPr>
          <a:xfrm>
            <a:off x="0" y="0"/>
            <a:ext cx="9144000" cy="5143500"/>
            <a:chOff x="0" y="0"/>
            <a:chExt cx="9144000" cy="6858000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Freeform 9"/>
          <p:cNvSpPr/>
          <p:nvPr/>
        </p:nvSpPr>
        <p:spPr>
          <a:xfrm rot="10800000">
            <a:off x="891822" y="4213330"/>
            <a:ext cx="7382935" cy="402908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989952" y="762743"/>
            <a:ext cx="7179733" cy="362373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990601" y="757238"/>
            <a:ext cx="7179733" cy="3623732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435684">
            <a:off x="769522" y="526552"/>
            <a:ext cx="567831" cy="425873"/>
          </a:xfrm>
          <a:prstGeom prst="rect">
            <a:avLst/>
          </a:prstGeom>
          <a:noFill/>
        </p:spPr>
      </p:pic>
      <p:pic>
        <p:nvPicPr>
          <p:cNvPr id="14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4096196">
            <a:off x="7926299" y="491424"/>
            <a:ext cx="425196" cy="566928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27201" y="1346201"/>
            <a:ext cx="5723468" cy="1371068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uk-UA" smtClean="0"/>
              <a:t>Зразок заголовка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27201" y="2802467"/>
            <a:ext cx="5712179" cy="1143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uk-UA" smtClean="0"/>
              <a:t>Зразок підзаголовка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70676" y="4018194"/>
            <a:ext cx="1213821" cy="273844"/>
          </a:xfrm>
        </p:spPr>
        <p:txBody>
          <a:bodyPr/>
          <a:lstStyle/>
          <a:p>
            <a:fld id="{BFB5C234-E7C0-46C8-81F7-D63359C52AD0}" type="datetimeFigureOut">
              <a:rPr lang="uk-UA" smtClean="0"/>
              <a:t>03.03.2016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74045" y="4018194"/>
            <a:ext cx="5034845" cy="273844"/>
          </a:xfrm>
        </p:spPr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213931" y="4018194"/>
            <a:ext cx="554023" cy="273844"/>
          </a:xfrm>
        </p:spPr>
        <p:txBody>
          <a:bodyPr/>
          <a:lstStyle>
            <a:lvl1pPr algn="ctr">
              <a:defRPr/>
            </a:lvl1pPr>
          </a:lstStyle>
          <a:p>
            <a:fld id="{487ED1B1-4380-4267-B4F4-E50EA999380D}" type="slidenum">
              <a:rPr lang="uk-UA" smtClean="0"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і вертикальни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smtClean="0"/>
              <a:t>Зразок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/>
          <a:p>
            <a:pPr lvl="0"/>
            <a:r>
              <a:rPr lang="uk-UA" smtClean="0"/>
              <a:t>Зразок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П'ятий рівень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5C234-E7C0-46C8-81F7-D63359C52AD0}" type="datetimeFigureOut">
              <a:rPr lang="uk-UA" smtClean="0"/>
              <a:t>03.03.2016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ED1B1-4380-4267-B4F4-E50EA999380D}" type="slidenum">
              <a:rPr lang="uk-UA" smtClean="0"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ий заголовок і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2" y="694268"/>
            <a:ext cx="1430867" cy="35729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8222" y="829735"/>
            <a:ext cx="5178779" cy="3302000"/>
          </a:xfrm>
        </p:spPr>
        <p:txBody>
          <a:bodyPr vert="eaVert"/>
          <a:lstStyle/>
          <a:p>
            <a:pPr lvl="0"/>
            <a:r>
              <a:rPr lang="uk-UA" smtClean="0"/>
              <a:t>Зразок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П'ятий рівень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5C234-E7C0-46C8-81F7-D63359C52AD0}" type="datetimeFigureOut">
              <a:rPr lang="uk-UA" smtClean="0"/>
              <a:t>03.03.2016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ED1B1-4380-4267-B4F4-E50EA999380D}" type="slidenum">
              <a:rPr lang="uk-UA" smtClean="0"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і об'є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smtClean="0"/>
              <a:t>Зразок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uk-UA" smtClean="0"/>
              <a:t>Зразок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П'ятий рівень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5C234-E7C0-46C8-81F7-D63359C52AD0}" type="datetimeFigureOut">
              <a:rPr lang="uk-UA" smtClean="0"/>
              <a:t>03.03.2016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ED1B1-4380-4267-B4F4-E50EA999380D}" type="slidenum">
              <a:rPr lang="uk-UA" smtClean="0"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озділ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979" y="1679573"/>
            <a:ext cx="6254044" cy="1021556"/>
          </a:xfrm>
        </p:spPr>
        <p:txBody>
          <a:bodyPr anchor="b"/>
          <a:lstStyle>
            <a:lvl1pPr algn="ctr">
              <a:defRPr sz="4000" b="0" cap="none" baseline="0"/>
            </a:lvl1pPr>
          </a:lstStyle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6268" y="2794001"/>
            <a:ext cx="6231467" cy="982133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5C234-E7C0-46C8-81F7-D63359C52AD0}" type="datetimeFigureOut">
              <a:rPr lang="uk-UA" smtClean="0"/>
              <a:t>03.03.2016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ED1B1-4380-4267-B4F4-E50EA999380D}" type="slidenum">
              <a:rPr lang="uk-UA" smtClean="0"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'єкт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smtClean="0"/>
              <a:t>Зразок заголовка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5C234-E7C0-46C8-81F7-D63359C52AD0}" type="datetimeFigureOut">
              <a:rPr lang="uk-UA" smtClean="0"/>
              <a:t>03.03.2016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ED1B1-4380-4267-B4F4-E50EA999380D}" type="slidenum">
              <a:rPr lang="uk-UA" smtClean="0"/>
              <a:t>‹№›</a:t>
            </a:fld>
            <a:endParaRPr lang="uk-UA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298448" y="1591055"/>
            <a:ext cx="3200400" cy="2702052"/>
          </a:xfrm>
        </p:spPr>
        <p:txBody>
          <a:bodyPr/>
          <a:lstStyle/>
          <a:p>
            <a:pPr lvl="0"/>
            <a:r>
              <a:rPr lang="uk-UA" smtClean="0"/>
              <a:t>Зразок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П'ятий рівень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63440" y="1589485"/>
            <a:ext cx="3200400" cy="2703909"/>
          </a:xfrm>
        </p:spPr>
        <p:txBody>
          <a:bodyPr/>
          <a:lstStyle/>
          <a:p>
            <a:pPr lvl="0"/>
            <a:r>
              <a:rPr lang="uk-UA" smtClean="0"/>
              <a:t>Зразок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П'ятий рівень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Порівнян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uk-UA" smtClean="0"/>
              <a:t>Зразок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7870" y="1591734"/>
            <a:ext cx="2939521" cy="615156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10669" y="1591733"/>
            <a:ext cx="2944368" cy="617220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5C234-E7C0-46C8-81F7-D63359C52AD0}" type="datetimeFigureOut">
              <a:rPr lang="uk-UA" smtClean="0"/>
              <a:t>03.03.2016</a:t>
            </a:fld>
            <a:endParaRPr lang="uk-U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ED1B1-4380-4267-B4F4-E50EA999380D}" type="slidenum">
              <a:rPr lang="uk-UA" smtClean="0"/>
              <a:t>‹№›</a:t>
            </a:fld>
            <a:endParaRPr lang="uk-UA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1298448" y="2208276"/>
            <a:ext cx="3227832" cy="2084832"/>
          </a:xfrm>
        </p:spPr>
        <p:txBody>
          <a:bodyPr/>
          <a:lstStyle/>
          <a:p>
            <a:pPr lvl="0"/>
            <a:r>
              <a:rPr lang="uk-UA" smtClean="0"/>
              <a:t>Зразок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П'ятий рівень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45151" y="2208610"/>
            <a:ext cx="3227832" cy="2084832"/>
          </a:xfrm>
        </p:spPr>
        <p:txBody>
          <a:bodyPr/>
          <a:lstStyle/>
          <a:p>
            <a:pPr lvl="0"/>
            <a:r>
              <a:rPr lang="uk-UA" smtClean="0"/>
              <a:t>Зразок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П'ятий рівень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Лише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smtClean="0"/>
              <a:t>Зразок заголовка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5C234-E7C0-46C8-81F7-D63359C52AD0}" type="datetimeFigureOut">
              <a:rPr lang="uk-UA" smtClean="0"/>
              <a:t>03.03.2016</a:t>
            </a:fld>
            <a:endParaRPr lang="uk-U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ED1B1-4380-4267-B4F4-E50EA999380D}" type="slidenum">
              <a:rPr lang="uk-UA" smtClean="0"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5C234-E7C0-46C8-81F7-D63359C52AD0}" type="datetimeFigureOut">
              <a:rPr lang="uk-UA" smtClean="0"/>
              <a:t>03.03.2016</a:t>
            </a:fld>
            <a:endParaRPr lang="uk-U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ED1B1-4380-4267-B4F4-E50EA999380D}" type="slidenum">
              <a:rPr lang="uk-UA" smtClean="0"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Вміст із підпис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15"/>
          <p:cNvGrpSpPr/>
          <p:nvPr/>
        </p:nvGrpSpPr>
        <p:grpSpPr>
          <a:xfrm>
            <a:off x="0" y="0"/>
            <a:ext cx="9144000" cy="5143500"/>
            <a:chOff x="0" y="0"/>
            <a:chExt cx="9144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Freeform 10"/>
          <p:cNvSpPr/>
          <p:nvPr/>
        </p:nvSpPr>
        <p:spPr>
          <a:xfrm rot="10800000">
            <a:off x="632178" y="4543528"/>
            <a:ext cx="7721601" cy="402908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 rot="60000">
            <a:off x="4468873" y="453872"/>
            <a:ext cx="3788941" cy="4291722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 rot="60000">
            <a:off x="4471417" y="452628"/>
            <a:ext cx="3788941" cy="4291722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 rot="21540000">
            <a:off x="749205" y="432651"/>
            <a:ext cx="3788941" cy="4291722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 rot="21540000">
            <a:off x="749809" y="432054"/>
            <a:ext cx="3788941" cy="4291722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435684">
            <a:off x="2371107" y="220465"/>
            <a:ext cx="567831" cy="425873"/>
          </a:xfrm>
          <a:prstGeom prst="rect">
            <a:avLst/>
          </a:prstGeom>
          <a:noFill/>
        </p:spPr>
      </p:pic>
      <p:pic>
        <p:nvPicPr>
          <p:cNvPr id="19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4096196">
            <a:off x="6350513" y="179006"/>
            <a:ext cx="425196" cy="566928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-60000">
            <a:off x="1108976" y="1515032"/>
            <a:ext cx="3064827" cy="112727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uk-UA" smtClean="0"/>
              <a:t>Зразок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rot="60000">
            <a:off x="4854291" y="863245"/>
            <a:ext cx="3020792" cy="3469117"/>
          </a:xfrm>
        </p:spPr>
        <p:txBody>
          <a:bodyPr anchor="ctr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uk-UA" smtClean="0"/>
              <a:t>Зразок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П'ятий рівень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-60000">
            <a:off x="1148126" y="2717811"/>
            <a:ext cx="3048891" cy="15753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 rot="60000">
            <a:off x="6341699" y="4414254"/>
            <a:ext cx="1213821" cy="273844"/>
          </a:xfrm>
        </p:spPr>
        <p:txBody>
          <a:bodyPr/>
          <a:lstStyle/>
          <a:p>
            <a:fld id="{BFB5C234-E7C0-46C8-81F7-D63359C52AD0}" type="datetimeFigureOut">
              <a:rPr lang="uk-UA" smtClean="0"/>
              <a:t>03.03.2016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 rot="-60000">
            <a:off x="914555" y="4371946"/>
            <a:ext cx="3522607" cy="273844"/>
          </a:xfrm>
        </p:spPr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60000">
            <a:off x="7557314" y="4422721"/>
            <a:ext cx="554023" cy="273844"/>
          </a:xfrm>
        </p:spPr>
        <p:txBody>
          <a:bodyPr/>
          <a:lstStyle/>
          <a:p>
            <a:fld id="{487ED1B1-4380-4267-B4F4-E50EA999380D}" type="slidenum">
              <a:rPr lang="uk-UA" smtClean="0"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Зображення з підпис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15"/>
          <p:cNvGrpSpPr/>
          <p:nvPr/>
        </p:nvGrpSpPr>
        <p:grpSpPr>
          <a:xfrm>
            <a:off x="0" y="0"/>
            <a:ext cx="9144000" cy="5143500"/>
            <a:chOff x="0" y="0"/>
            <a:chExt cx="9144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Freeform 30"/>
          <p:cNvSpPr/>
          <p:nvPr/>
        </p:nvSpPr>
        <p:spPr>
          <a:xfrm rot="10800000">
            <a:off x="632178" y="4543528"/>
            <a:ext cx="7721601" cy="402908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 rot="21540000">
            <a:off x="749205" y="432651"/>
            <a:ext cx="3788941" cy="4291722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 rot="21540000">
            <a:off x="745059" y="431827"/>
            <a:ext cx="3788941" cy="4291722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 rot="60000">
            <a:off x="4468873" y="453872"/>
            <a:ext cx="3788941" cy="4291722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 rot="60000">
            <a:off x="4464769" y="452940"/>
            <a:ext cx="3788941" cy="4291722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435684">
            <a:off x="2371107" y="220465"/>
            <a:ext cx="567831" cy="425873"/>
          </a:xfrm>
          <a:prstGeom prst="rect">
            <a:avLst/>
          </a:prstGeom>
          <a:noFill/>
        </p:spPr>
      </p:pic>
      <p:pic>
        <p:nvPicPr>
          <p:cNvPr id="15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4096196">
            <a:off x="6350513" y="179006"/>
            <a:ext cx="425196" cy="566928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-60000">
            <a:off x="1106424" y="1515618"/>
            <a:ext cx="3063240" cy="1124712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60000">
            <a:off x="4898616" y="905454"/>
            <a:ext cx="2913863" cy="3404559"/>
          </a:xfrm>
          <a:ln w="101600" cap="rnd">
            <a:solidFill>
              <a:srgbClr val="FFFFFF"/>
            </a:solidFill>
          </a:ln>
          <a:effectLst>
            <a:outerShdw blurRad="889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uk-UA" smtClean="0"/>
              <a:t>Клацніть піктограму, щоб додати зображення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-60000">
            <a:off x="1152144" y="2715768"/>
            <a:ext cx="3044952" cy="157734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 rot="60000">
            <a:off x="6345937" y="4416553"/>
            <a:ext cx="1213821" cy="273844"/>
          </a:xfrm>
        </p:spPr>
        <p:txBody>
          <a:bodyPr/>
          <a:lstStyle/>
          <a:p>
            <a:fld id="{BFB5C234-E7C0-46C8-81F7-D63359C52AD0}" type="datetimeFigureOut">
              <a:rPr lang="uk-UA" smtClean="0"/>
              <a:t>03.03.2016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 rot="-60000">
            <a:off x="914570" y="4373278"/>
            <a:ext cx="3319043" cy="273844"/>
          </a:xfrm>
        </p:spPr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60000">
            <a:off x="7562090" y="4425020"/>
            <a:ext cx="554023" cy="273844"/>
          </a:xfrm>
        </p:spPr>
        <p:txBody>
          <a:bodyPr/>
          <a:lstStyle/>
          <a:p>
            <a:fld id="{487ED1B1-4380-4267-B4F4-E50EA999380D}" type="slidenum">
              <a:rPr lang="uk-UA" smtClean="0"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3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15"/>
          <p:cNvGrpSpPr/>
          <p:nvPr/>
        </p:nvGrpSpPr>
        <p:grpSpPr>
          <a:xfrm>
            <a:off x="0" y="0"/>
            <a:ext cx="9144000" cy="5143500"/>
            <a:chOff x="0" y="0"/>
            <a:chExt cx="9144000" cy="6858000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Freeform 9"/>
          <p:cNvSpPr/>
          <p:nvPr/>
        </p:nvSpPr>
        <p:spPr>
          <a:xfrm rot="10800000">
            <a:off x="628651" y="4551997"/>
            <a:ext cx="7920991" cy="402908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731520" y="431483"/>
            <a:ext cx="7696200" cy="428625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731520" y="432054"/>
            <a:ext cx="7696200" cy="4286250"/>
          </a:xfrm>
          <a:prstGeom prst="rect">
            <a:avLst/>
          </a:prstGeom>
          <a:blipFill dpi="0" rotWithShape="1">
            <a:blip r:embed="rId13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 rot="1435684">
            <a:off x="543742" y="204818"/>
            <a:ext cx="567831" cy="425873"/>
          </a:xfrm>
          <a:prstGeom prst="rect">
            <a:avLst/>
          </a:prstGeom>
          <a:noFill/>
        </p:spPr>
      </p:pic>
      <p:pic>
        <p:nvPicPr>
          <p:cNvPr id="14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 rot="4096196">
            <a:off x="8185945" y="152756"/>
            <a:ext cx="425196" cy="566928"/>
          </a:xfrm>
          <a:prstGeom prst="rect">
            <a:avLst/>
          </a:prstGeom>
          <a:noFill/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5024" y="613187"/>
            <a:ext cx="6965245" cy="9018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63041" y="1589443"/>
            <a:ext cx="6196405" cy="270285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uk-UA" smtClean="0"/>
              <a:t>Зразок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П'ятий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54589" y="4356864"/>
            <a:ext cx="1213821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Rage Italic" pitchFamily="66" charset="0"/>
              </a:defRPr>
            </a:lvl1pPr>
          </a:lstStyle>
          <a:p>
            <a:fld id="{BFB5C234-E7C0-46C8-81F7-D63359C52AD0}" type="datetimeFigureOut">
              <a:rPr lang="uk-UA" smtClean="0"/>
              <a:t>03.03.2016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4401" y="4356864"/>
            <a:ext cx="5540188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2"/>
                </a:solidFill>
                <a:latin typeface="Rage Italic" pitchFamily="66" charset="0"/>
              </a:defRPr>
            </a:lvl1pPr>
          </a:lstStyle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70203" y="4356864"/>
            <a:ext cx="55402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2"/>
                </a:solidFill>
                <a:latin typeface="Rage Italic" pitchFamily="66" charset="0"/>
              </a:defRPr>
            </a:lvl1pPr>
          </a:lstStyle>
          <a:p>
            <a:fld id="{487ED1B1-4380-4267-B4F4-E50EA999380D}" type="slidenum">
              <a:rPr lang="uk-UA" smtClean="0"/>
              <a:t>‹№›</a:t>
            </a:fld>
            <a:endParaRPr lang="uk-U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89" r:id="rId1"/>
    <p:sldLayoutId id="2147483890" r:id="rId2"/>
    <p:sldLayoutId id="2147483891" r:id="rId3"/>
    <p:sldLayoutId id="2147483892" r:id="rId4"/>
    <p:sldLayoutId id="2147483893" r:id="rId5"/>
    <p:sldLayoutId id="2147483894" r:id="rId6"/>
    <p:sldLayoutId id="2147483895" r:id="rId7"/>
    <p:sldLayoutId id="2147483896" r:id="rId8"/>
    <p:sldLayoutId id="2147483897" r:id="rId9"/>
    <p:sldLayoutId id="2147483898" r:id="rId10"/>
    <p:sldLayoutId id="214748389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1168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jpe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7" Type="http://schemas.openxmlformats.org/officeDocument/2006/relationships/image" Target="../media/image20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jpe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uk-UA" dirty="0" smtClean="0"/>
              <a:t>Тестування простого предмету</a:t>
            </a:r>
            <a:br>
              <a:rPr lang="uk-UA" dirty="0" smtClean="0"/>
            </a:br>
            <a:r>
              <a:rPr lang="uk-UA" dirty="0" smtClean="0"/>
              <a:t>(Механічного олівця)</a:t>
            </a:r>
            <a:endParaRPr lang="uk-UA" dirty="0"/>
          </a:p>
        </p:txBody>
      </p:sp>
      <p:sp>
        <p:nvSpPr>
          <p:cNvPr id="3" name="Пі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uk-UA" smtClean="0"/>
              <a:t>Виконав </a:t>
            </a:r>
            <a:r>
              <a:rPr lang="uk-UA" smtClean="0"/>
              <a:t>студент </a:t>
            </a:r>
            <a:r>
              <a:rPr lang="uk-UA" dirty="0" smtClean="0"/>
              <a:t>групи ПІ-13-1 Крижанівський </a:t>
            </a:r>
            <a:r>
              <a:rPr lang="uk-UA" dirty="0" smtClean="0"/>
              <a:t>М</a:t>
            </a:r>
            <a:r>
              <a:rPr lang="uk-UA" dirty="0" smtClean="0"/>
              <a:t>арко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621771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1" y="519522"/>
            <a:ext cx="7248803" cy="4077452"/>
          </a:xfrm>
          <a:prstGeom prst="rect">
            <a:avLst/>
          </a:prstGeom>
        </p:spPr>
      </p:pic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uk-UA" dirty="0" smtClean="0">
                <a:solidFill>
                  <a:schemeClr val="bg1"/>
                </a:solidFill>
              </a:rPr>
              <a:t>Олівець має строгий лаконічний дизайн : малюнки, візерунки чи інші прикраси відсутні.</a:t>
            </a:r>
          </a:p>
          <a:p>
            <a:r>
              <a:rPr lang="uk-UA" dirty="0" smtClean="0">
                <a:solidFill>
                  <a:schemeClr val="bg1"/>
                </a:solidFill>
              </a:rPr>
              <a:t>В асортименті олівець синього, жовтого, червоного, зеленого та темно-зеленого кольорів</a:t>
            </a:r>
            <a:endParaRPr lang="uk-UA" dirty="0">
              <a:solidFill>
                <a:schemeClr val="bg1"/>
              </a:solidFill>
            </a:endParaRPr>
          </a:p>
        </p:txBody>
      </p:sp>
      <p:sp>
        <p:nvSpPr>
          <p:cNvPr id="7" name="Прямокутник 6"/>
          <p:cNvSpPr/>
          <p:nvPr/>
        </p:nvSpPr>
        <p:spPr>
          <a:xfrm>
            <a:off x="1449760" y="681540"/>
            <a:ext cx="629249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uk-UA" sz="54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Зовнішній вигляд</a:t>
            </a:r>
            <a:endParaRPr lang="uk-UA" sz="5400" b="1" cap="none" spc="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27392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8144" y="1059582"/>
            <a:ext cx="2592288" cy="3672408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95024" y="613187"/>
            <a:ext cx="6965245" cy="374387"/>
          </a:xfrm>
        </p:spPr>
        <p:txBody>
          <a:bodyPr>
            <a:normAutofit fontScale="90000"/>
          </a:bodyPr>
          <a:lstStyle/>
          <a:p>
            <a:r>
              <a:rPr lang="uk-UA" dirty="0" smtClean="0"/>
              <a:t>Стрес тест</a:t>
            </a:r>
            <a:endParaRPr lang="uk-UA" dirty="0"/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>
          <a:xfrm>
            <a:off x="1115616" y="1689199"/>
            <a:ext cx="4392488" cy="2882060"/>
          </a:xfrm>
        </p:spPr>
        <p:txBody>
          <a:bodyPr>
            <a:normAutofit fontScale="62500" lnSpcReduction="20000"/>
          </a:bodyPr>
          <a:lstStyle/>
          <a:p>
            <a:r>
              <a:rPr lang="uk-UA" dirty="0" smtClean="0"/>
              <a:t>Найоптимальніша величина випирання грифеля = 1 мм , оскільки за цієї умови зручно просто користуватись олівцем, та при падінні грифель меншої довжини зменшує ймовірність </a:t>
            </a:r>
            <a:r>
              <a:rPr lang="uk-UA" dirty="0" err="1" smtClean="0"/>
              <a:t>відломлення</a:t>
            </a:r>
            <a:r>
              <a:rPr lang="uk-UA" dirty="0" smtClean="0"/>
              <a:t> його частини</a:t>
            </a:r>
          </a:p>
          <a:p>
            <a:r>
              <a:rPr lang="uk-UA" dirty="0" smtClean="0"/>
              <a:t>При падінні на </a:t>
            </a:r>
            <a:r>
              <a:rPr lang="uk-UA" dirty="0" err="1" smtClean="0"/>
              <a:t>коврик</a:t>
            </a:r>
            <a:r>
              <a:rPr lang="uk-UA" dirty="0" smtClean="0"/>
              <a:t> олівець у гіршому випадку з ушкоджень отримав лише </a:t>
            </a:r>
            <a:r>
              <a:rPr lang="uk-UA" dirty="0" err="1" smtClean="0"/>
              <a:t>відломлення</a:t>
            </a:r>
            <a:r>
              <a:rPr lang="uk-UA" dirty="0" smtClean="0"/>
              <a:t> грифеля</a:t>
            </a:r>
          </a:p>
          <a:p>
            <a:r>
              <a:rPr lang="uk-UA" dirty="0" smtClean="0"/>
              <a:t>При падінні на плитку підлоги олівець у гіршому випадку отримав </a:t>
            </a:r>
            <a:r>
              <a:rPr lang="uk-UA" dirty="0" err="1"/>
              <a:t>відломлення</a:t>
            </a:r>
            <a:r>
              <a:rPr lang="uk-UA" dirty="0"/>
              <a:t> </a:t>
            </a:r>
            <a:r>
              <a:rPr lang="uk-UA" dirty="0" smtClean="0"/>
              <a:t>грифеля та випадіння гумки з олівця, яка до речі, легко вставляється назад та тримається так ж добре як і до падіння</a:t>
            </a:r>
            <a:endParaRPr lang="uk-UA" dirty="0"/>
          </a:p>
          <a:p>
            <a:pPr marL="0" indent="0">
              <a:buNone/>
            </a:pPr>
            <a:endParaRPr lang="uk-UA" dirty="0"/>
          </a:p>
        </p:txBody>
      </p:sp>
      <p:sp>
        <p:nvSpPr>
          <p:cNvPr id="5" name="TextBox 4"/>
          <p:cNvSpPr txBox="1"/>
          <p:nvPr/>
        </p:nvSpPr>
        <p:spPr>
          <a:xfrm>
            <a:off x="1115616" y="1059583"/>
            <a:ext cx="41044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dirty="0" smtClean="0"/>
              <a:t>Результати серії експериментів падіння олівця з висоти двох метрів: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926081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6096" y="411510"/>
            <a:ext cx="3024337" cy="432048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95025" y="613187"/>
            <a:ext cx="4269063" cy="446396"/>
          </a:xfrm>
        </p:spPr>
        <p:txBody>
          <a:bodyPr>
            <a:normAutofit fontScale="90000"/>
          </a:bodyPr>
          <a:lstStyle/>
          <a:p>
            <a:r>
              <a:rPr lang="uk-UA" dirty="0" smtClean="0"/>
              <a:t>Стрес тест</a:t>
            </a:r>
            <a:endParaRPr lang="uk-UA" dirty="0"/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>
          <a:xfrm>
            <a:off x="755577" y="1779662"/>
            <a:ext cx="4608512" cy="2808312"/>
          </a:xfrm>
        </p:spPr>
        <p:txBody>
          <a:bodyPr>
            <a:normAutofit fontScale="70000" lnSpcReduction="20000"/>
          </a:bodyPr>
          <a:lstStyle/>
          <a:p>
            <a:r>
              <a:rPr lang="uk-UA" dirty="0" smtClean="0"/>
              <a:t>Олівець не тоне а плаває на поверхні, що дозволить  зручно дістати його, наприклад, при падінні в </a:t>
            </a:r>
            <a:r>
              <a:rPr lang="uk-UA" dirty="0" err="1" smtClean="0"/>
              <a:t>калабаню</a:t>
            </a:r>
            <a:endParaRPr lang="uk-UA" dirty="0" smtClean="0"/>
          </a:p>
          <a:p>
            <a:r>
              <a:rPr lang="uk-UA" dirty="0" smtClean="0"/>
              <a:t>Всі частини занурені у воду на одному рівні, що свідчить про розміщення центру маси олівця рівно посередині</a:t>
            </a:r>
          </a:p>
          <a:p>
            <a:r>
              <a:rPr lang="uk-UA" dirty="0" smtClean="0"/>
              <a:t>Оскільки вода швидко витікає з олівця та не залишається ніде усередині, то зразу після  експерименту олівцем можна користуватись ним як і раніше</a:t>
            </a:r>
            <a:endParaRPr lang="uk-UA" dirty="0"/>
          </a:p>
        </p:txBody>
      </p:sp>
      <p:sp>
        <p:nvSpPr>
          <p:cNvPr id="5" name="TextBox 4"/>
          <p:cNvSpPr txBox="1"/>
          <p:nvPr/>
        </p:nvSpPr>
        <p:spPr>
          <a:xfrm>
            <a:off x="755576" y="1059582"/>
            <a:ext cx="46085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dirty="0" smtClean="0"/>
              <a:t>Результати експерименту олівця в каструльці з водою :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4101106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/>
              <a:t>Висновок</a:t>
            </a:r>
            <a:endParaRPr lang="uk-UA" dirty="0"/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uk-UA" dirty="0" smtClean="0"/>
              <a:t>В даній презентації ми розглянули механічний олівець, який виходячи з результатів проведених тестів, годиться для комфортної експлуатації, проте лише зрілим користувачем який бажає отримати надійний інструмент в повсякденній роботі та нічого зайвого.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114672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uk-UA" dirty="0" smtClean="0"/>
              <a:t/>
            </a:r>
            <a:br>
              <a:rPr lang="uk-UA" dirty="0" smtClean="0"/>
            </a:br>
            <a:r>
              <a:rPr lang="uk-UA" dirty="0"/>
              <a:t/>
            </a:r>
            <a:br>
              <a:rPr lang="uk-UA" dirty="0"/>
            </a:br>
            <a:r>
              <a:rPr lang="uk-UA" dirty="0" smtClean="0"/>
              <a:t/>
            </a:r>
            <a:br>
              <a:rPr lang="uk-UA" dirty="0" smtClean="0"/>
            </a:br>
            <a:r>
              <a:rPr lang="uk-UA" dirty="0"/>
              <a:t/>
            </a:r>
            <a:br>
              <a:rPr lang="uk-UA" dirty="0"/>
            </a:br>
            <a:r>
              <a:rPr lang="uk-UA" dirty="0"/>
              <a:t/>
            </a:r>
            <a:br>
              <a:rPr lang="uk-UA" dirty="0"/>
            </a:br>
            <a:r>
              <a:rPr lang="uk-UA" dirty="0" smtClean="0"/>
              <a:t>Кінець.</a:t>
            </a:r>
            <a:endParaRPr lang="uk-UA" dirty="0"/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>
          <a:xfrm>
            <a:off x="1463041" y="3651869"/>
            <a:ext cx="6196405" cy="640432"/>
          </a:xfrm>
        </p:spPr>
        <p:txBody>
          <a:bodyPr/>
          <a:lstStyle/>
          <a:p>
            <a:pPr marL="0" indent="0" algn="r">
              <a:buNone/>
            </a:pPr>
            <a:r>
              <a:rPr lang="uk-UA" dirty="0" smtClean="0"/>
              <a:t>Дякую</a:t>
            </a:r>
            <a:r>
              <a:rPr lang="en-US" dirty="0" smtClean="0"/>
              <a:t> </a:t>
            </a:r>
            <a:r>
              <a:rPr lang="uk-UA" dirty="0" smtClean="0"/>
              <a:t>всім </a:t>
            </a:r>
            <a:r>
              <a:rPr lang="uk-UA" dirty="0" smtClean="0"/>
              <a:t>за увагу =)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484067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15617" y="519523"/>
            <a:ext cx="6965245" cy="594066"/>
          </a:xfrm>
        </p:spPr>
        <p:txBody>
          <a:bodyPr>
            <a:normAutofit fontScale="90000"/>
          </a:bodyPr>
          <a:lstStyle/>
          <a:p>
            <a:r>
              <a:rPr lang="uk-UA" dirty="0" smtClean="0"/>
              <a:t>Огляд первинних параметрів </a:t>
            </a:r>
            <a:endParaRPr lang="uk-UA" dirty="0"/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>
          <a:xfrm>
            <a:off x="755576" y="1113588"/>
            <a:ext cx="7632847" cy="3564396"/>
          </a:xfrm>
        </p:spPr>
        <p:txBody>
          <a:bodyPr>
            <a:normAutofit/>
          </a:bodyPr>
          <a:lstStyle/>
          <a:p>
            <a:r>
              <a:rPr lang="uk-UA" sz="1600" dirty="0" smtClean="0"/>
              <a:t>Тип виробу : олівець одноразовий механічний з гумкою та гумовою вставкою що запобігає </a:t>
            </a:r>
            <a:r>
              <a:rPr lang="uk-UA" sz="1600" dirty="0" err="1" smtClean="0"/>
              <a:t>зісковзуваню</a:t>
            </a:r>
            <a:r>
              <a:rPr lang="uk-UA" sz="1600" dirty="0" smtClean="0"/>
              <a:t> пальців, доступні корпуси різноманітних кольорів (ми розглянемо червоний олівець) </a:t>
            </a:r>
          </a:p>
          <a:p>
            <a:r>
              <a:rPr lang="uk-UA" sz="1600" dirty="0" smtClean="0"/>
              <a:t>Маркування : на самому олівці нема маркувань, проте є інформація про виробника на упаковці :</a:t>
            </a:r>
            <a:endParaRPr lang="uk-UA" sz="16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8103" y="2283718"/>
            <a:ext cx="2448273" cy="2358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879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95024" y="613187"/>
            <a:ext cx="6965245" cy="338383"/>
          </a:xfrm>
        </p:spPr>
        <p:txBody>
          <a:bodyPr>
            <a:normAutofit fontScale="90000"/>
          </a:bodyPr>
          <a:lstStyle/>
          <a:p>
            <a:r>
              <a:rPr lang="uk-UA" dirty="0" smtClean="0"/>
              <a:t>Зручність</a:t>
            </a:r>
            <a:endParaRPr lang="uk-UA" dirty="0"/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>
          <a:xfrm>
            <a:off x="899592" y="1005577"/>
            <a:ext cx="7344816" cy="702078"/>
          </a:xfrm>
        </p:spPr>
        <p:txBody>
          <a:bodyPr>
            <a:normAutofit/>
          </a:bodyPr>
          <a:lstStyle/>
          <a:p>
            <a:r>
              <a:rPr lang="uk-UA" sz="2000" dirty="0" smtClean="0"/>
              <a:t>Олівець тримається у долоні міцно, не </a:t>
            </a:r>
            <a:r>
              <a:rPr lang="uk-UA" sz="2000" dirty="0" err="1" smtClean="0"/>
              <a:t>вискользає</a:t>
            </a:r>
            <a:r>
              <a:rPr lang="uk-UA" sz="2000" dirty="0" smtClean="0"/>
              <a:t>, не </a:t>
            </a:r>
            <a:r>
              <a:rPr lang="uk-UA" sz="2000" dirty="0" err="1" smtClean="0"/>
              <a:t>колить</a:t>
            </a:r>
            <a:r>
              <a:rPr lang="uk-UA" sz="2000" dirty="0" smtClean="0"/>
              <a:t> пальці</a:t>
            </a:r>
            <a:endParaRPr lang="uk-UA" sz="2000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632" y="1938222"/>
            <a:ext cx="3888432" cy="2635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113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95024" y="613187"/>
            <a:ext cx="6965245" cy="158363"/>
          </a:xfrm>
        </p:spPr>
        <p:txBody>
          <a:bodyPr>
            <a:normAutofit fontScale="90000"/>
          </a:bodyPr>
          <a:lstStyle/>
          <a:p>
            <a:r>
              <a:rPr lang="uk-UA" dirty="0" smtClean="0"/>
              <a:t>Зручність</a:t>
            </a:r>
            <a:endParaRPr lang="uk-UA" dirty="0"/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>
          <a:xfrm>
            <a:off x="899592" y="1005577"/>
            <a:ext cx="7344816" cy="702078"/>
          </a:xfrm>
        </p:spPr>
        <p:txBody>
          <a:bodyPr>
            <a:normAutofit fontScale="70000" lnSpcReduction="20000"/>
          </a:bodyPr>
          <a:lstStyle/>
          <a:p>
            <a:r>
              <a:rPr lang="uk-UA" sz="2000" dirty="0" smtClean="0"/>
              <a:t>Олівець добре тримається за вухом, навіть при одягнених окулярах. Це може бути зручно коли часто потрібно помічати щось олівцем ,при цьому руки більшість часу зайняті,як наприклад при роботі столяром у майстерні.</a:t>
            </a:r>
            <a:endParaRPr lang="uk-UA" sz="2000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5776" y="1653648"/>
            <a:ext cx="3960439" cy="3006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577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95024" y="555527"/>
            <a:ext cx="6965245" cy="288031"/>
          </a:xfrm>
        </p:spPr>
        <p:txBody>
          <a:bodyPr>
            <a:normAutofit fontScale="90000"/>
          </a:bodyPr>
          <a:lstStyle/>
          <a:p>
            <a:r>
              <a:rPr lang="uk-UA" dirty="0" smtClean="0"/>
              <a:t>Зручність</a:t>
            </a:r>
            <a:endParaRPr lang="uk-UA" dirty="0"/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>
          <a:xfrm>
            <a:off x="899592" y="987574"/>
            <a:ext cx="7344816" cy="720081"/>
          </a:xfrm>
        </p:spPr>
        <p:txBody>
          <a:bodyPr>
            <a:normAutofit fontScale="85000" lnSpcReduction="20000"/>
          </a:bodyPr>
          <a:lstStyle/>
          <a:p>
            <a:r>
              <a:rPr lang="uk-UA" sz="2000" dirty="0" smtClean="0"/>
              <a:t>Олівець зручно носити </a:t>
            </a:r>
            <a:r>
              <a:rPr lang="uk-UA" sz="2000" dirty="0"/>
              <a:t>гачечком</a:t>
            </a:r>
            <a:r>
              <a:rPr lang="uk-UA" sz="2000" dirty="0" smtClean="0"/>
              <a:t> зачепленим за кишеню сорочки, що актуально у випадках коли треба часто занотовувати щось находу, наприклад на прогулянці-інтерв’ю</a:t>
            </a:r>
            <a:endParaRPr lang="uk-UA" sz="20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9792" y="1707654"/>
            <a:ext cx="3672408" cy="2919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977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95024" y="613187"/>
            <a:ext cx="6965245" cy="500402"/>
          </a:xfrm>
        </p:spPr>
        <p:txBody>
          <a:bodyPr>
            <a:normAutofit fontScale="90000"/>
          </a:bodyPr>
          <a:lstStyle/>
          <a:p>
            <a:r>
              <a:rPr lang="uk-UA" dirty="0" smtClean="0"/>
              <a:t>Функціональність</a:t>
            </a:r>
            <a:endParaRPr lang="uk-UA" dirty="0"/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>
          <a:xfrm>
            <a:off x="827584" y="1113589"/>
            <a:ext cx="7344816" cy="702078"/>
          </a:xfrm>
        </p:spPr>
        <p:txBody>
          <a:bodyPr>
            <a:normAutofit fontScale="85000" lnSpcReduction="10000"/>
          </a:bodyPr>
          <a:lstStyle/>
          <a:p>
            <a:r>
              <a:rPr lang="uk-UA" sz="1800" dirty="0" smtClean="0"/>
              <a:t>Експериментальним шляхом встановлено що даний олівець здатен писати на різних поверхнях : папір, дерево, ДСП, пластик, метал, стіна.</a:t>
            </a:r>
            <a:endParaRPr lang="uk-UA" sz="18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169" y="1895307"/>
            <a:ext cx="3342288" cy="808287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169" y="3759882"/>
            <a:ext cx="2910735" cy="537131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4647" y="2810869"/>
            <a:ext cx="2309441" cy="786995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9025" y="1895308"/>
            <a:ext cx="2788469" cy="808287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2121" y="2831013"/>
            <a:ext cx="2535373" cy="766852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170" y="2818857"/>
            <a:ext cx="1985999" cy="779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978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95024" y="613187"/>
            <a:ext cx="6965245" cy="500402"/>
          </a:xfrm>
        </p:spPr>
        <p:txBody>
          <a:bodyPr>
            <a:normAutofit fontScale="90000"/>
          </a:bodyPr>
          <a:lstStyle/>
          <a:p>
            <a:r>
              <a:rPr lang="uk-UA" dirty="0" smtClean="0"/>
              <a:t>Функціональність</a:t>
            </a:r>
            <a:endParaRPr lang="uk-UA" dirty="0"/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>
          <a:xfrm>
            <a:off x="827584" y="1113589"/>
            <a:ext cx="7344816" cy="702077"/>
          </a:xfrm>
        </p:spPr>
        <p:txBody>
          <a:bodyPr>
            <a:normAutofit fontScale="85000" lnSpcReduction="20000"/>
          </a:bodyPr>
          <a:lstStyle/>
          <a:p>
            <a:r>
              <a:rPr lang="uk-UA" sz="1800" dirty="0" smtClean="0"/>
              <a:t>Експериментальним шляхом встановлено що гумка даного олівця здатна стерти власні написи на всіх нижче перелічених поверхнях (фото стертих написів) :</a:t>
            </a:r>
            <a:endParaRPr lang="uk-UA" sz="1800" dirty="0"/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8" y="3784213"/>
            <a:ext cx="2843808" cy="870325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8" y="2794317"/>
            <a:ext cx="2529211" cy="856816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8803" y="1869672"/>
            <a:ext cx="2798030" cy="767561"/>
          </a:xfrm>
          <a:prstGeom prst="rect">
            <a:avLst/>
          </a:prstGeom>
        </p:spPr>
      </p:pic>
      <p:pic>
        <p:nvPicPr>
          <p:cNvPr id="13" name="Рисунок 1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978" y="2794317"/>
            <a:ext cx="2398073" cy="819189"/>
          </a:xfrm>
          <a:prstGeom prst="rect">
            <a:avLst/>
          </a:prstGeom>
        </p:spPr>
      </p:pic>
      <p:pic>
        <p:nvPicPr>
          <p:cNvPr id="14" name="Рисунок 1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9953" y="3784212"/>
            <a:ext cx="3574253" cy="870325"/>
          </a:xfrm>
          <a:prstGeom prst="rect">
            <a:avLst/>
          </a:prstGeom>
        </p:spPr>
      </p:pic>
      <p:pic>
        <p:nvPicPr>
          <p:cNvPr id="15" name="Рисунок 14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8" y="1869672"/>
            <a:ext cx="2232248" cy="767561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1043609" y="1869672"/>
            <a:ext cx="1277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dirty="0" smtClean="0"/>
              <a:t>Дерево</a:t>
            </a:r>
            <a:endParaRPr lang="uk-UA" dirty="0"/>
          </a:p>
        </p:txBody>
      </p:sp>
      <p:sp>
        <p:nvSpPr>
          <p:cNvPr id="17" name="TextBox 16"/>
          <p:cNvSpPr txBox="1"/>
          <p:nvPr/>
        </p:nvSpPr>
        <p:spPr>
          <a:xfrm>
            <a:off x="3509262" y="1869672"/>
            <a:ext cx="1277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dirty="0" smtClean="0"/>
              <a:t>Метал</a:t>
            </a:r>
            <a:endParaRPr lang="uk-UA" dirty="0"/>
          </a:p>
        </p:txBody>
      </p:sp>
      <p:sp>
        <p:nvSpPr>
          <p:cNvPr id="18" name="TextBox 17"/>
          <p:cNvSpPr txBox="1"/>
          <p:nvPr/>
        </p:nvSpPr>
        <p:spPr>
          <a:xfrm>
            <a:off x="1045350" y="2794317"/>
            <a:ext cx="1277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dirty="0" smtClean="0"/>
              <a:t>Папір</a:t>
            </a:r>
            <a:endParaRPr lang="uk-UA" dirty="0"/>
          </a:p>
        </p:txBody>
      </p:sp>
      <p:sp>
        <p:nvSpPr>
          <p:cNvPr id="19" name="TextBox 18"/>
          <p:cNvSpPr txBox="1"/>
          <p:nvPr/>
        </p:nvSpPr>
        <p:spPr>
          <a:xfrm>
            <a:off x="3810978" y="2797973"/>
            <a:ext cx="1277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dirty="0" smtClean="0"/>
              <a:t>ДСП</a:t>
            </a:r>
            <a:endParaRPr lang="uk-UA" dirty="0"/>
          </a:p>
        </p:txBody>
      </p:sp>
      <p:sp>
        <p:nvSpPr>
          <p:cNvPr id="20" name="TextBox 19"/>
          <p:cNvSpPr txBox="1"/>
          <p:nvPr/>
        </p:nvSpPr>
        <p:spPr>
          <a:xfrm>
            <a:off x="1030289" y="3784212"/>
            <a:ext cx="1277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dirty="0" smtClean="0"/>
              <a:t>Пластик</a:t>
            </a:r>
            <a:endParaRPr lang="uk-UA" dirty="0"/>
          </a:p>
        </p:txBody>
      </p:sp>
      <p:sp>
        <p:nvSpPr>
          <p:cNvPr id="21" name="TextBox 20"/>
          <p:cNvSpPr txBox="1"/>
          <p:nvPr/>
        </p:nvSpPr>
        <p:spPr>
          <a:xfrm>
            <a:off x="4139953" y="3784213"/>
            <a:ext cx="1277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dirty="0" smtClean="0"/>
              <a:t>Стіна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592845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95024" y="613187"/>
            <a:ext cx="6965245" cy="338383"/>
          </a:xfrm>
        </p:spPr>
        <p:txBody>
          <a:bodyPr>
            <a:normAutofit fontScale="90000"/>
          </a:bodyPr>
          <a:lstStyle/>
          <a:p>
            <a:r>
              <a:rPr lang="uk-UA" dirty="0" smtClean="0"/>
              <a:t>Функціональність</a:t>
            </a:r>
            <a:endParaRPr lang="uk-UA" dirty="0"/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>
          <a:xfrm>
            <a:off x="777531" y="1059582"/>
            <a:ext cx="7344816" cy="1620180"/>
          </a:xfrm>
        </p:spPr>
        <p:txBody>
          <a:bodyPr>
            <a:normAutofit fontScale="85000" lnSpcReduction="20000"/>
          </a:bodyPr>
          <a:lstStyle/>
          <a:p>
            <a:r>
              <a:rPr lang="uk-UA" sz="1800" dirty="0" smtClean="0"/>
              <a:t>Під час роботи вмонтована гумка не випадає з олівця</a:t>
            </a:r>
          </a:p>
          <a:p>
            <a:r>
              <a:rPr lang="uk-UA" sz="1800" dirty="0" smtClean="0"/>
              <a:t>Вмонтована гумка потребує більше зусиль у роботі ніж окрема гумка</a:t>
            </a:r>
          </a:p>
          <a:p>
            <a:r>
              <a:rPr lang="uk-UA" sz="1800" dirty="0" smtClean="0"/>
              <a:t>Порівнявши візуально результати роботи гумки даного олівця з результатом іншої окремої гумки робимо висновок, що гумка даного олівця гірше виконує свою функцію, тобто з даним олівцем краще використовувати додаткову гумку, хоча в крайньому випадку можна обійтись і посередньою результативністю вмонтованої в олівець гумки.</a:t>
            </a:r>
            <a:endParaRPr lang="uk-UA" sz="1800" dirty="0"/>
          </a:p>
        </p:txBody>
      </p:sp>
      <p:sp>
        <p:nvSpPr>
          <p:cNvPr id="8" name="TextBox 7"/>
          <p:cNvSpPr txBox="1"/>
          <p:nvPr/>
        </p:nvSpPr>
        <p:spPr>
          <a:xfrm>
            <a:off x="899592" y="4346979"/>
            <a:ext cx="40065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dirty="0" smtClean="0"/>
              <a:t>Стерто вмонтованою гумкою</a:t>
            </a:r>
            <a:endParaRPr lang="uk-UA" dirty="0"/>
          </a:p>
        </p:txBody>
      </p:sp>
      <p:sp>
        <p:nvSpPr>
          <p:cNvPr id="22" name="TextBox 21"/>
          <p:cNvSpPr txBox="1"/>
          <p:nvPr/>
        </p:nvSpPr>
        <p:spPr>
          <a:xfrm>
            <a:off x="5006442" y="4346979"/>
            <a:ext cx="31406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dirty="0" smtClean="0"/>
              <a:t>Стерто окремою гумкою</a:t>
            </a:r>
            <a:endParaRPr lang="uk-UA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8018" y="2823640"/>
            <a:ext cx="3140612" cy="1361321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2827660"/>
            <a:ext cx="4006578" cy="1357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05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95024" y="555526"/>
            <a:ext cx="6965245" cy="828093"/>
          </a:xfrm>
        </p:spPr>
        <p:txBody>
          <a:bodyPr/>
          <a:lstStyle/>
          <a:p>
            <a:r>
              <a:rPr lang="uk-UA" dirty="0" smtClean="0"/>
              <a:t>Безпека</a:t>
            </a:r>
            <a:endParaRPr lang="uk-UA" dirty="0"/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>
          <a:xfrm>
            <a:off x="971600" y="1977685"/>
            <a:ext cx="7200800" cy="2538282"/>
          </a:xfrm>
        </p:spPr>
        <p:txBody>
          <a:bodyPr>
            <a:normAutofit fontScale="85000" lnSpcReduction="20000"/>
          </a:bodyPr>
          <a:lstStyle/>
          <a:p>
            <a:r>
              <a:rPr lang="uk-UA" dirty="0"/>
              <a:t>О</a:t>
            </a:r>
            <a:r>
              <a:rPr lang="uk-UA" dirty="0" smtClean="0"/>
              <a:t>лівець пластиковий то гризти його небезпечніше ніж олівець з дерев’яним стержнем, оскільки пластик на відміну від дерева має властивість </a:t>
            </a:r>
            <a:r>
              <a:rPr lang="uk-UA" dirty="0" err="1" smtClean="0"/>
              <a:t>ломатись</a:t>
            </a:r>
            <a:r>
              <a:rPr lang="uk-UA" dirty="0" smtClean="0"/>
              <a:t>, тріскати на осколки, які можна ненароком проковтнути або поранитись</a:t>
            </a:r>
          </a:p>
          <a:p>
            <a:r>
              <a:rPr lang="uk-UA" dirty="0" smtClean="0"/>
              <a:t>Через можливість висунути грифель на максимальну довжину , існує підвищена небезпека вколотись грифелем, а при особливо необережному використані навіть вколоти себе ним в очне яблуко</a:t>
            </a:r>
            <a:endParaRPr lang="uk-UA" dirty="0"/>
          </a:p>
        </p:txBody>
      </p:sp>
      <p:sp>
        <p:nvSpPr>
          <p:cNvPr id="4" name="TextBox 3"/>
          <p:cNvSpPr txBox="1"/>
          <p:nvPr/>
        </p:nvSpPr>
        <p:spPr>
          <a:xfrm>
            <a:off x="1187624" y="1383619"/>
            <a:ext cx="67687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Даний виріб не рекомендується використовувати дітям оскільки :</a:t>
            </a:r>
            <a:endParaRPr lang="uk-UA" b="1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00117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Кнопка">
  <a:themeElements>
    <a:clrScheme name="Кнопка">
      <a:dk1>
        <a:sysClr val="windowText" lastClr="000000"/>
      </a:dk1>
      <a:lt1>
        <a:sysClr val="window" lastClr="FFFFFF"/>
      </a:lt1>
      <a:dk2>
        <a:srgbClr val="465E9C"/>
      </a:dk2>
      <a:lt2>
        <a:srgbClr val="CCDDEA"/>
      </a:lt2>
      <a:accent1>
        <a:srgbClr val="FDA023"/>
      </a:accent1>
      <a:accent2>
        <a:srgbClr val="AA2B1E"/>
      </a:accent2>
      <a:accent3>
        <a:srgbClr val="71685C"/>
      </a:accent3>
      <a:accent4>
        <a:srgbClr val="64A73B"/>
      </a:accent4>
      <a:accent5>
        <a:srgbClr val="EB5605"/>
      </a:accent5>
      <a:accent6>
        <a:srgbClr val="B9CA1A"/>
      </a:accent6>
      <a:hlink>
        <a:srgbClr val="D83E2C"/>
      </a:hlink>
      <a:folHlink>
        <a:srgbClr val="ED7D27"/>
      </a:folHlink>
    </a:clrScheme>
    <a:fontScheme name="Кнопка">
      <a:majorFont>
        <a:latin typeface="Constantia"/>
        <a:ea typeface=""/>
        <a:cs typeface=""/>
        <a:font script="Jpan" typeface="HGS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Grek" typeface="Arial"/>
        <a:font script="Cyrl" typeface="Arial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Кнопка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  <a:lumMod val="100000"/>
              </a:schemeClr>
            </a:gs>
            <a:gs pos="40000">
              <a:schemeClr val="phClr">
                <a:tint val="60000"/>
                <a:satMod val="130000"/>
                <a:lumMod val="100000"/>
              </a:schemeClr>
            </a:gs>
            <a:gs pos="100000">
              <a:schemeClr val="phClr">
                <a:tint val="96000"/>
                <a:lumMod val="108000"/>
              </a:schemeClr>
            </a:gs>
          </a:gsLst>
          <a:lin ang="5400000" scaled="0"/>
        </a:gradFill>
        <a:gradFill rotWithShape="1">
          <a:gsLst>
            <a:gs pos="0">
              <a:schemeClr val="phClr"/>
            </a:gs>
            <a:gs pos="100000">
              <a:schemeClr val="phClr">
                <a:shade val="76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80000"/>
              <a:lumMod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38100" dir="4800000" sx="98000" sy="98000" rotWithShape="0">
              <a:srgbClr val="000000">
                <a:alpha val="32000"/>
              </a:srgbClr>
            </a:outerShdw>
          </a:effectLst>
        </a:effectStyle>
        <a:effectStyle>
          <a:effectLst>
            <a:outerShdw blurRad="38100" dist="38100" dir="4800000" sx="96000" sy="96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3240000"/>
            </a:lightRig>
          </a:scene3d>
          <a:sp3d>
            <a:bevelT w="28575" h="28575"/>
          </a:sp3d>
        </a:effectStyle>
      </a:effectStyleLst>
      <a:bgFillStyleLst>
        <a:solidFill>
          <a:schemeClr val="phClr">
            <a:tint val="93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satMod val="140000"/>
                <a:lumMod val="50000"/>
              </a:schemeClr>
              <a:schemeClr val="phClr">
                <a:tint val="95000"/>
                <a:satMod val="180000"/>
                <a:lumMod val="160000"/>
              </a:schemeClr>
            </a:duotone>
          </a:blip>
          <a:stretch/>
        </a:blipFill>
        <a:blipFill rotWithShape="1">
          <a:blip xmlns:r="http://schemas.openxmlformats.org/officeDocument/2006/relationships" r:embed="rId2">
            <a:duotone>
              <a:schemeClr val="phClr">
                <a:tint val="98000"/>
                <a:shade val="90000"/>
                <a:satMod val="120000"/>
                <a:lumMod val="54000"/>
              </a:schemeClr>
              <a:schemeClr val="phClr">
                <a:tint val="80000"/>
                <a:satMod val="160000"/>
                <a:lumMod val="140000"/>
              </a:schemeClr>
            </a:duotone>
          </a:blip>
          <a:stretch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Pushpin</Template>
  <TotalTime>346</TotalTime>
  <Words>551</Words>
  <Application>Microsoft Office PowerPoint</Application>
  <PresentationFormat>Екран (16:9)</PresentationFormat>
  <Paragraphs>48</Paragraphs>
  <Slides>14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слайдів</vt:lpstr>
      </vt:variant>
      <vt:variant>
        <vt:i4>14</vt:i4>
      </vt:variant>
    </vt:vector>
  </HeadingPairs>
  <TitlesOfParts>
    <vt:vector size="15" baseType="lpstr">
      <vt:lpstr>Кнопка</vt:lpstr>
      <vt:lpstr>Тестування простого предмету (Механічного олівця)</vt:lpstr>
      <vt:lpstr>Огляд первинних параметрів </vt:lpstr>
      <vt:lpstr>Зручність</vt:lpstr>
      <vt:lpstr>Зручність</vt:lpstr>
      <vt:lpstr>Зручність</vt:lpstr>
      <vt:lpstr>Функціональність</vt:lpstr>
      <vt:lpstr>Функціональність</vt:lpstr>
      <vt:lpstr>Функціональність</vt:lpstr>
      <vt:lpstr>Безпека</vt:lpstr>
      <vt:lpstr>Презентація PowerPoint</vt:lpstr>
      <vt:lpstr>Стрес тест</vt:lpstr>
      <vt:lpstr>Стрес тест</vt:lpstr>
      <vt:lpstr>Висновок</vt:lpstr>
      <vt:lpstr>     Кінець.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Тестування простого предмету (Механічного олівця)</dc:title>
  <dc:creator>Admin</dc:creator>
  <cp:lastModifiedBy>Admin</cp:lastModifiedBy>
  <cp:revision>33</cp:revision>
  <dcterms:created xsi:type="dcterms:W3CDTF">2016-03-02T16:55:17Z</dcterms:created>
  <dcterms:modified xsi:type="dcterms:W3CDTF">2016-03-02T22:45:02Z</dcterms:modified>
</cp:coreProperties>
</file>

<file path=docProps/thumbnail.jpeg>
</file>